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91" r:id="rId2"/>
    <p:sldId id="288" r:id="rId3"/>
    <p:sldId id="280" r:id="rId4"/>
    <p:sldId id="270" r:id="rId5"/>
    <p:sldId id="273" r:id="rId6"/>
    <p:sldId id="284" r:id="rId7"/>
    <p:sldId id="286" r:id="rId8"/>
    <p:sldId id="287" r:id="rId9"/>
    <p:sldId id="290" r:id="rId10"/>
    <p:sldId id="289" r:id="rId11"/>
    <p:sldId id="279" r:id="rId12"/>
    <p:sldId id="283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00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C7F6-AEEF-4309-B27D-C00E12B1C23A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71E9-874E-4251-B14D-7163C7F46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5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71E9-874E-4251-B14D-7163C7F4646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83AB4-B94C-41A3-AE3F-B62EA7269774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7B4B841-B919-45B9-89EE-55C22C03D0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6E31A-7C1D-4722-8241-ED0949761501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AABBB-D0BF-4A9F-AFA2-519C89DE6A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278EF-CB63-4DE1-9B8C-0FA6BBCE5278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94FD9-CCD4-4FA9-9B52-030CE32505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55001-AD70-49D9-9F6A-3A7ED6D9AA32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C8D6AA6-D239-47BE-A44B-8876F50813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5911-6936-4F6F-805A-FC39655277AC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3177-0BF9-442B-92EA-A0187EB7E6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E77A3-94BF-49B5-81FC-DD5BC3DCB0B5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02397-EC2E-4317-9D1A-6092EB4D0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6DE3B-38CB-4469-A0FF-2448AA9D7DB5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110067E-5313-4957-A8DC-FE48E7F390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B0BAA-95EE-4A50-87B0-828C63146851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953C2-779D-4552-8CE2-F3BB9F5883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876B-28F0-4268-807C-FF4A860B19D1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DCFF6-E8AA-42B7-AEBC-C47057ACB7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03BD7-88CC-4DE4-BEA9-40781332B0F7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522E3-04DC-4FA5-A1AA-7E9042D3C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462CC-EB17-42B5-91DA-D367E1BF7942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4A8F-3E73-488D-93EE-DF06177A30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09B652-0F94-483F-AABE-FE223CE95FB0}" type="datetimeFigureOut">
              <a:rPr lang="ru-RU" smtClean="0"/>
              <a:pPr>
                <a:defRPr/>
              </a:pPr>
              <a:t>16.08.2020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349C83-A5D1-41C2-AF4A-7C753E6C1A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err="1" smtClean="0">
                <a:ln/>
                <a:solidFill>
                  <a:srgbClr val="FF0000"/>
                </a:solidFill>
                <a:effectLst/>
                <a:latin typeface="Century" pitchFamily="18" charset="0"/>
              </a:rPr>
              <a:t>Синквейн</a:t>
            </a:r>
            <a:r>
              <a:rPr lang="ru-RU" sz="10700" dirty="0" smtClean="0">
                <a:ln/>
                <a:solidFill>
                  <a:srgbClr val="FF0000"/>
                </a:solidFill>
                <a:effectLst/>
                <a:latin typeface="Century" pitchFamily="18" charset="0"/>
              </a:rPr>
              <a:t/>
            </a:r>
            <a:br>
              <a:rPr lang="ru-RU" sz="10700" dirty="0" smtClean="0">
                <a:ln/>
                <a:solidFill>
                  <a:srgbClr val="FF0000"/>
                </a:solidFill>
                <a:effectLst/>
                <a:latin typeface="Century" pitchFamily="18" charset="0"/>
              </a:rPr>
            </a:br>
            <a:r>
              <a:rPr lang="ru-RU" dirty="0" smtClean="0">
                <a:ln/>
                <a:solidFill>
                  <a:srgbClr val="FF0000"/>
                </a:solidFill>
                <a:effectLst/>
                <a:latin typeface="Century" pitchFamily="18" charset="0"/>
              </a:rPr>
              <a:t> в работе с дошкольниками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5157192"/>
            <a:ext cx="4275584" cy="11674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Подготовила воспитатель:</a:t>
            </a:r>
          </a:p>
          <a:p>
            <a:pPr>
              <a:buNone/>
            </a:pPr>
            <a:r>
              <a:rPr lang="ru-RU" dirty="0" smtClean="0"/>
              <a:t>Набиева Роза </a:t>
            </a:r>
            <a:r>
              <a:rPr lang="ru-RU" dirty="0" err="1" smtClean="0"/>
              <a:t>Мусовна</a:t>
            </a:r>
            <a:endParaRPr lang="ru-RU" dirty="0"/>
          </a:p>
        </p:txBody>
      </p:sp>
      <p:pic>
        <p:nvPicPr>
          <p:cNvPr id="7" name="Рисунок 8" descr="30a36f3bdea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3794299" cy="31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&quot;синквейн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971925" cy="57054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Картинки по запросу &quot;синквейн для дете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816424" cy="57198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IMG_20200302_163424.jpg"/>
          <p:cNvPicPr>
            <a:picLocks noChangeAspect="1" noChangeArrowheads="1"/>
          </p:cNvPicPr>
          <p:nvPr/>
        </p:nvPicPr>
        <p:blipFill>
          <a:blip r:embed="rId2" cstate="print"/>
          <a:srcRect t="24174"/>
          <a:stretch>
            <a:fillRect/>
          </a:stretch>
        </p:blipFill>
        <p:spPr bwMode="auto">
          <a:xfrm>
            <a:off x="323528" y="404664"/>
            <a:ext cx="2590123" cy="349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Венер\Desktop\IMG_20200302_163450.jpg"/>
          <p:cNvPicPr>
            <a:picLocks noChangeAspect="1" noChangeArrowheads="1"/>
          </p:cNvPicPr>
          <p:nvPr/>
        </p:nvPicPr>
        <p:blipFill>
          <a:blip r:embed="rId3" cstate="print"/>
          <a:srcRect r="14922"/>
          <a:stretch>
            <a:fillRect/>
          </a:stretch>
        </p:blipFill>
        <p:spPr bwMode="auto">
          <a:xfrm>
            <a:off x="3419872" y="476672"/>
            <a:ext cx="5036956" cy="333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Венер\Desktop\IMG_20200302_163558.jpg"/>
          <p:cNvPicPr>
            <a:picLocks noChangeAspect="1" noChangeArrowheads="1"/>
          </p:cNvPicPr>
          <p:nvPr/>
        </p:nvPicPr>
        <p:blipFill>
          <a:blip r:embed="rId4" cstate="print"/>
          <a:srcRect r="10534"/>
          <a:stretch>
            <a:fillRect/>
          </a:stretch>
        </p:blipFill>
        <p:spPr bwMode="auto">
          <a:xfrm>
            <a:off x="1835696" y="3645024"/>
            <a:ext cx="4808085" cy="302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47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енер\Desktop\IMG_20200302_16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120336" cy="2880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Венер\Desktop\IMG_20200302_16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26" y="3717032"/>
            <a:ext cx="5008325" cy="2817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Венер\Desktop\IMG_20200302_16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3096344" cy="5504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628800"/>
            <a:ext cx="6696744" cy="23225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Благодарю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54726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Психологи и практикующие педагоги отмечают, что у старших дошкольников часто имеются нарушения речи, бедный словарный запас, дети не умеют составлять рассказ по картинке, пересказать прочитанное, им трудно выучить наизусть стихотворение. </a:t>
            </a:r>
            <a:br>
              <a:rPr lang="ru-RU" sz="2400" i="1" dirty="0" smtClean="0">
                <a:latin typeface="Consolas" pitchFamily="49" charset="0"/>
                <a:cs typeface="Consolas" pitchFamily="49" charset="0"/>
              </a:rPr>
            </a:br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Составление </a:t>
            </a:r>
            <a:r>
              <a:rPr lang="ru-RU" sz="2400" i="1" dirty="0" err="1" smtClean="0">
                <a:latin typeface="Consolas" pitchFamily="49" charset="0"/>
                <a:cs typeface="Consolas" pitchFamily="49" charset="0"/>
              </a:rPr>
              <a:t>синквейна</a:t>
            </a:r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 – один из способов частичного решения этих проблем. </a:t>
            </a:r>
            <a:br>
              <a:rPr lang="ru-RU" sz="2400" i="1" dirty="0" smtClean="0">
                <a:latin typeface="Consolas" pitchFamily="49" charset="0"/>
                <a:cs typeface="Consolas" pitchFamily="49" charset="0"/>
              </a:rPr>
            </a:br>
            <a:r>
              <a:rPr lang="ru-RU" sz="2400" i="1" dirty="0" err="1" smtClean="0">
                <a:latin typeface="Consolas" pitchFamily="49" charset="0"/>
                <a:cs typeface="Consolas" pitchFamily="49" charset="0"/>
              </a:rPr>
              <a:t>Синквейн</a:t>
            </a:r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 часто используется современными педагогами для занятий в детском саду. Уже в дошкольном возрасте можно учить детей составлять </a:t>
            </a:r>
            <a:r>
              <a:rPr lang="ru-RU" sz="2400" i="1" dirty="0" err="1" smtClean="0">
                <a:latin typeface="Consolas" pitchFamily="49" charset="0"/>
                <a:cs typeface="Consolas" pitchFamily="49" charset="0"/>
              </a:rPr>
              <a:t>синквейн</a:t>
            </a:r>
            <a:r>
              <a:rPr lang="ru-RU" sz="2400" i="1" dirty="0" smtClean="0">
                <a:latin typeface="Consolas" pitchFamily="49" charset="0"/>
                <a:cs typeface="Consolas" pitchFamily="49" charset="0"/>
              </a:rPr>
              <a:t> в форме игры.</a:t>
            </a:r>
            <a:endParaRPr lang="ru-RU" sz="2400" i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Обогащает словарный запас.</a:t>
            </a:r>
          </a:p>
          <a:p>
            <a:pPr eaLnBrk="1" hangingPunct="1"/>
            <a:r>
              <a:rPr lang="ru-RU" i="1" dirty="0" smtClean="0"/>
              <a:t>Учит формулировать идею (ключевую фразу).</a:t>
            </a:r>
          </a:p>
          <a:p>
            <a:pPr eaLnBrk="1" hangingPunct="1"/>
            <a:r>
              <a:rPr lang="ru-RU" i="1" dirty="0" smtClean="0"/>
              <a:t>Позволяет почувствовать себя хоть на мгновение творцом.</a:t>
            </a:r>
          </a:p>
          <a:p>
            <a:pPr eaLnBrk="1" hangingPunct="1"/>
            <a:r>
              <a:rPr lang="ru-RU" i="1" dirty="0" smtClean="0"/>
              <a:t>Получается у всех.</a:t>
            </a:r>
          </a:p>
          <a:p>
            <a:pPr eaLnBrk="1" hangingPunct="1"/>
            <a:r>
              <a:rPr lang="ru-RU" i="1" dirty="0" smtClean="0"/>
              <a:t>Активизирует  и развивает мыслительную деятельность. </a:t>
            </a:r>
          </a:p>
          <a:p>
            <a:pPr eaLnBrk="1" hangingPunct="1"/>
            <a:endParaRPr lang="ru-RU" i="1" dirty="0" smtClean="0">
              <a:solidFill>
                <a:srgbClr val="003300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428604"/>
            <a:ext cx="74295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ценность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1541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» происходит от французского слова «пять» и означает «стихотворение, состоящее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 пяти строк»;</a:t>
            </a:r>
          </a:p>
          <a:p>
            <a:pPr algn="ctr">
              <a:buNone/>
            </a:pP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– это не обычное стихотворение, а нерифмованное стихотворение, написанное в соответствии с определёнными правилами.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856" y="188640"/>
            <a:ext cx="765658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пишется в каждой строке?</a:t>
            </a:r>
          </a:p>
        </p:txBody>
      </p:sp>
      <p:sp>
        <p:nvSpPr>
          <p:cNvPr id="3" name="Рамка 2"/>
          <p:cNvSpPr/>
          <p:nvPr/>
        </p:nvSpPr>
        <p:spPr>
          <a:xfrm>
            <a:off x="323850" y="1557338"/>
            <a:ext cx="1727200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850" y="2492375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850" y="3500438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850" y="4508500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850" y="5516563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строка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строка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62585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 строка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4581525"/>
            <a:ext cx="1800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 строка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5589588"/>
            <a:ext cx="18002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 строка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413" y="1412875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413" y="2420938"/>
            <a:ext cx="6408737" cy="720725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413" y="3429000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413" y="4508500"/>
            <a:ext cx="6408737" cy="720725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413" y="5589588"/>
            <a:ext cx="5184775" cy="719137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13414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Это существительное или местоимение. (Кто? Что?)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2349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Это прилагательные. (Какой? Какая? Какое? Какие?)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413" y="335756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Это глаголы. (Что делает? Что делают?)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1413" y="4437063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Это фраза, в которой выражается личное  мнение к предмету разговора.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9975" y="551656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Вывод, итог. Это существительное. (Кто? Что?)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nashine.narod.ru/gree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1785938"/>
            <a:ext cx="8169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Синквейн</a:t>
            </a:r>
            <a:r>
              <a:rPr lang="ru-RU" sz="3200" b="1" dirty="0">
                <a:solidFill>
                  <a:srgbClr val="C00000"/>
                </a:solidFill>
              </a:rPr>
              <a:t> состоит из 5 строк;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 Его форма напоминает ёлочку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ru-RU" sz="3200" dirty="0"/>
          </a:p>
          <a:p>
            <a:r>
              <a:rPr lang="ru-RU" sz="3200" dirty="0"/>
              <a:t>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81000" y="3449638"/>
            <a:ext cx="61880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2 слова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3 слова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4 слова</a:t>
            </a:r>
            <a:r>
              <a:rPr lang="ru-RU" sz="1200" b="1" dirty="0">
                <a:solidFill>
                  <a:srgbClr val="C00000"/>
                </a:solidFill>
              </a:rPr>
              <a:t>(словосочетание или предложение)</a:t>
            </a:r>
            <a:endParaRPr lang="ru-RU" sz="40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1 слово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14290"/>
            <a:ext cx="785817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составления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143500" y="3429000"/>
            <a:ext cx="2705100" cy="2862263"/>
            <a:chOff x="4562355" y="3442110"/>
            <a:chExt cx="2705861" cy="2862080"/>
          </a:xfrm>
        </p:grpSpPr>
        <p:grpSp>
          <p:nvGrpSpPr>
            <p:cNvPr id="3" name="Группа 23"/>
            <p:cNvGrpSpPr>
              <a:grpSpLocks/>
            </p:cNvGrpSpPr>
            <p:nvPr/>
          </p:nvGrpSpPr>
          <p:grpSpPr bwMode="auto">
            <a:xfrm>
              <a:off x="4562355" y="3442110"/>
              <a:ext cx="2705861" cy="2304256"/>
              <a:chOff x="4386419" y="3212976"/>
              <a:chExt cx="2705861" cy="2304256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6444398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5723470" y="4941654"/>
                <a:ext cx="649471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5394766" y="3212976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5105759" y="3789202"/>
                <a:ext cx="649470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5755229" y="3789202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6114105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5394766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4746883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4386419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5034301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Равнобедренный треугольник 18"/>
            <p:cNvSpPr/>
            <p:nvPr/>
          </p:nvSpPr>
          <p:spPr>
            <a:xfrm>
              <a:off x="5562761" y="5727964"/>
              <a:ext cx="647882" cy="576226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f_4a095a91a7d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004048" y="4005064"/>
            <a:ext cx="3960440" cy="2519561"/>
          </a:xfrm>
        </p:spPr>
        <p:txBody>
          <a:bodyPr/>
          <a:lstStyle/>
          <a:p>
            <a:pPr algn="l"/>
            <a:r>
              <a:rPr lang="ru-RU" sz="2000" dirty="0" smtClean="0"/>
              <a:t>1.Зима</a:t>
            </a:r>
            <a:br>
              <a:rPr lang="ru-RU" sz="2000" dirty="0" smtClean="0"/>
            </a:br>
            <a:r>
              <a:rPr lang="ru-RU" sz="2000" dirty="0" smtClean="0"/>
              <a:t>2.холодная,снежная</a:t>
            </a:r>
            <a:br>
              <a:rPr lang="ru-RU" sz="2000" dirty="0" smtClean="0"/>
            </a:br>
            <a:r>
              <a:rPr lang="ru-RU" sz="2000" dirty="0" smtClean="0"/>
              <a:t>3.Морозит , метет, завывает</a:t>
            </a:r>
            <a:br>
              <a:rPr lang="ru-RU" sz="2000" dirty="0" smtClean="0"/>
            </a:br>
            <a:r>
              <a:rPr lang="ru-RU" sz="2000" dirty="0" smtClean="0"/>
              <a:t>4.Зимой катаемся на санках</a:t>
            </a:r>
            <a:br>
              <a:rPr lang="ru-RU" sz="2000" dirty="0" smtClean="0"/>
            </a:br>
            <a:r>
              <a:rPr lang="ru-RU" sz="2000" dirty="0" smtClean="0"/>
              <a:t>5.Время года</a:t>
            </a:r>
          </a:p>
        </p:txBody>
      </p:sp>
      <p:pic>
        <p:nvPicPr>
          <p:cNvPr id="13316" name="Picture 2" descr="C:\Users\Татьяна Николаевна\Desktop\синквейн М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1655762" cy="936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17" name="Picture 3" descr="C:\Users\Татьяна Николаевна\Desktop\синквейн МК\images (1).jpg"/>
          <p:cNvPicPr>
            <a:picLocks noChangeAspect="1" noChangeArrowheads="1"/>
          </p:cNvPicPr>
          <p:nvPr/>
        </p:nvPicPr>
        <p:blipFill>
          <a:blip r:embed="rId4" cstate="print"/>
          <a:srcRect t="5500"/>
          <a:stretch>
            <a:fillRect/>
          </a:stretch>
        </p:blipFill>
        <p:spPr bwMode="auto">
          <a:xfrm>
            <a:off x="971600" y="1412776"/>
            <a:ext cx="1254947" cy="12371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18" name="Picture 4" descr="C:\Users\Татьяна Николаевна\Desktop\синквейн МК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12776"/>
            <a:ext cx="1609725" cy="1209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19" name="Picture 5" descr="C:\Users\Татьяна Николаевна\Desktop\синквейн МК\20111123101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1427163" cy="10366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20" name="Picture 6" descr="C:\Users\Татьяна Николаевна\Desktop\синквейн МК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780928"/>
            <a:ext cx="1728788" cy="10366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21" name="Picture 7" descr="C:\Users\Татьяна Николаевна\Desktop\синквейн МК\54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7949" y="2780927"/>
            <a:ext cx="2016126" cy="10366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22" name="Picture 8" descr="C:\Users\Татьяна Николаевна\Desktop\синквейн МК\images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933056"/>
            <a:ext cx="1657350" cy="1104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23" name="Picture 9" descr="C:\Users\Татьяна Николаевна\Desktop\синквейн МК\god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941168"/>
            <a:ext cx="40624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енер\Desktop\Аттестация 20\РМ НАБИЕВА ООД\IMG_20191115_0940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76672"/>
            <a:ext cx="2661760" cy="35490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&quot;синквейн схем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&quot;синквейн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796469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897</TotalTime>
  <Words>232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Синквейн  в работе с дошкольниками</vt:lpstr>
      <vt:lpstr>Психологи и практикующие педагоги отмечают, что у старших дошкольников часто имеются нарушения речи, бедный словарный запас, дети не умеют составлять рассказ по картинке, пересказать прочитанное, им трудно выучить наизусть стихотворение.  Составление синквейна – один из способов частичного решения этих проблем.  Синквейн часто используется современными педагогами для занятий в детском саду. Уже в дошкольном возрасте можно учить детей составлять синквейн в форме игры.</vt:lpstr>
      <vt:lpstr>Слайд 3</vt:lpstr>
      <vt:lpstr>Слайд 4</vt:lpstr>
      <vt:lpstr>Слайд 5</vt:lpstr>
      <vt:lpstr>Слайд 6</vt:lpstr>
      <vt:lpstr>1.Зима 2.холодная,снежная 3.Морозит , метет, завывает 4.Зимой катаемся на санках 5.Время года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Митюгина Т.Г.</dc:creator>
  <cp:lastModifiedBy>Венер</cp:lastModifiedBy>
  <cp:revision>86</cp:revision>
  <dcterms:created xsi:type="dcterms:W3CDTF">2009-12-09T07:32:07Z</dcterms:created>
  <dcterms:modified xsi:type="dcterms:W3CDTF">2020-08-16T10:47:55Z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TC300077191049</vt:lpwstr>
  </property>
</Properties>
</file>